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34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90DC94E-F9BA-48E1-BA19-CE7DE12103B5}">
  <a:tblStyle styleId="{890DC94E-F9BA-48E1-BA19-CE7DE12103B5}" styleName="Table_0">
    <a:wholeTbl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  <a:tblStyle styleId="{E75A0D41-A4AA-4268-8B16-A9A46C5782B7}" styleName="Table_1">
    <a:wholeTbl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</a:insideV>
        </a:tcBdr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1" d="100"/>
          <a:sy n="91" d="100"/>
        </p:scale>
        <p:origin x="396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4" name="Shape 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Shape 5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Shape 11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Shape 1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Shape 1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Shape 1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Shape 13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Shape 13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9" name="Shape 14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11/1/2016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Shape 15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Shape 16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Shape 5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Shape 5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Shape 165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Shape 17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Shape 17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Shape 17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Shape 17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Daily difference between 19:51 and 19:51 (excl. 13:30 and Tw &gt; T)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1" name="Shape 18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Shape 18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6" name="Shape 1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1" name="Shape 19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Shape 19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Shape 19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Shape 20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Shape 21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Shape 6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Time of Day : 7 pm</a:t>
            </a:r>
          </a:p>
          <a:p>
            <a:pPr marL="457200" lvl="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Length of measurement: 90 seconds</a:t>
            </a:r>
          </a:p>
          <a:p>
            <a:pPr marL="457200" lvl="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Cotton Ball: split 1 jumbo cotton ball in half, and then halve again. 1 spoonful total for both sides, dipped and squeezed out until just damp, taped around 1 time</a:t>
            </a:r>
          </a:p>
          <a:p>
            <a:pPr marL="457200" lvl="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After attaching damp cotton balls to bulb, let calibrate for 5 minutes in location(A, B, or C), then take measurement. If &lt; 0 degrees, calibration may take longer (i.e. 15-20 min)</a:t>
            </a:r>
          </a:p>
          <a:p>
            <a:pPr marL="457200" lvl="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Swing in circular motion</a:t>
            </a:r>
          </a:p>
          <a:p>
            <a:pPr marL="457200" lvl="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Take temperature reading within 5 seconds of stopped motion</a:t>
            </a:r>
          </a:p>
          <a:p>
            <a:pPr marL="457200" lvl="0" indent="-29845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Record wet bulb and dry bulb temperature in google doc</a:t>
            </a:r>
          </a:p>
          <a:p>
            <a:pPr marL="457200" lvl="0" indent="-298450" rtl="0">
              <a:lnSpc>
                <a:spcPct val="115000"/>
              </a:lnSpc>
              <a:spcBef>
                <a:spcPts val="0"/>
              </a:spcBef>
              <a:buClr>
                <a:schemeClr val="dk1"/>
              </a:buClr>
              <a:buSzPct val="100000"/>
              <a:buChar char="-"/>
            </a:pPr>
            <a:r>
              <a:rPr lang="en">
                <a:solidFill>
                  <a:schemeClr val="dk1"/>
                </a:solidFill>
              </a:rPr>
              <a:t>Calculate relative humidity based on Skew T-ln P chart</a:t>
            </a:r>
          </a:p>
          <a:p>
            <a:pPr lvl="0" rtl="0">
              <a:lnSpc>
                <a:spcPct val="115000"/>
              </a:lnSpc>
              <a:spcBef>
                <a:spcPts val="0"/>
              </a:spcBef>
              <a:buNone/>
            </a:pPr>
            <a:endParaRPr>
              <a:solidFill>
                <a:schemeClr val="dk1"/>
              </a:solidFill>
            </a:endParaRPr>
          </a:p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1400">
                <a:solidFill>
                  <a:schemeClr val="dk1"/>
                </a:solidFill>
              </a:rPr>
              <a:t>If the wet bulb temperature was greater than the dry bulb, Relative Humidity was automatically considered to be 100%. This was considered in error analysis, as it could artificially inflate the mean relative humidity for that day, as well as overall. 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Shape 21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9" name="Shape 21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Shape 22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Shape 22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Shape 228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Shape 229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Shape 7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Shape 8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Shape 8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Shape 106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Shape 107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5200"/>
            </a:lvl1pPr>
            <a:lvl2pPr lvl="1" algn="ctr">
              <a:spcBef>
                <a:spcPts val="0"/>
              </a:spcBef>
              <a:buSzPct val="100000"/>
              <a:defRPr sz="5200"/>
            </a:lvl2pPr>
            <a:lvl3pPr lvl="2" algn="ctr">
              <a:spcBef>
                <a:spcPts val="0"/>
              </a:spcBef>
              <a:buSzPct val="100000"/>
              <a:defRPr sz="5200"/>
            </a:lvl3pPr>
            <a:lvl4pPr lvl="3" algn="ctr">
              <a:spcBef>
                <a:spcPts val="0"/>
              </a:spcBef>
              <a:buSzPct val="100000"/>
              <a:defRPr sz="5200"/>
            </a:lvl4pPr>
            <a:lvl5pPr lvl="4" algn="ctr">
              <a:spcBef>
                <a:spcPts val="0"/>
              </a:spcBef>
              <a:buSzPct val="100000"/>
              <a:defRPr sz="5200"/>
            </a:lvl5pPr>
            <a:lvl6pPr lvl="5" algn="ctr">
              <a:spcBef>
                <a:spcPts val="0"/>
              </a:spcBef>
              <a:buSzPct val="100000"/>
              <a:defRPr sz="5200"/>
            </a:lvl6pPr>
            <a:lvl7pPr lvl="6" algn="ctr">
              <a:spcBef>
                <a:spcPts val="0"/>
              </a:spcBef>
              <a:buSzPct val="100000"/>
              <a:defRPr sz="5200"/>
            </a:lvl7pPr>
            <a:lvl8pPr lvl="7" algn="ctr">
              <a:spcBef>
                <a:spcPts val="0"/>
              </a:spcBef>
              <a:buSzPct val="100000"/>
              <a:defRPr sz="5200"/>
            </a:lvl8pPr>
            <a:lvl9pPr lvl="8" algn="ctr">
              <a:spcBef>
                <a:spcPts val="0"/>
              </a:spcBef>
              <a:buSzPct val="100000"/>
              <a:defRPr sz="5200"/>
            </a:lvl9pPr>
          </a:lstStyle>
          <a:p>
            <a:endParaRPr/>
          </a:p>
        </p:txBody>
      </p:sp>
      <p:sp>
        <p:nvSpPr>
          <p:cNvPr id="11" name="Shape 11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800"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12000"/>
            </a:lvl1pPr>
            <a:lvl2pPr lvl="1" algn="ctr">
              <a:spcBef>
                <a:spcPts val="0"/>
              </a:spcBef>
              <a:buSzPct val="100000"/>
              <a:defRPr sz="12000"/>
            </a:lvl2pPr>
            <a:lvl3pPr lvl="2" algn="ctr">
              <a:spcBef>
                <a:spcPts val="0"/>
              </a:spcBef>
              <a:buSzPct val="100000"/>
              <a:defRPr sz="12000"/>
            </a:lvl3pPr>
            <a:lvl4pPr lvl="3" algn="ctr">
              <a:spcBef>
                <a:spcPts val="0"/>
              </a:spcBef>
              <a:buSzPct val="100000"/>
              <a:defRPr sz="12000"/>
            </a:lvl4pPr>
            <a:lvl5pPr lvl="4" algn="ctr">
              <a:spcBef>
                <a:spcPts val="0"/>
              </a:spcBef>
              <a:buSzPct val="100000"/>
              <a:defRPr sz="12000"/>
            </a:lvl5pPr>
            <a:lvl6pPr lvl="5" algn="ctr">
              <a:spcBef>
                <a:spcPts val="0"/>
              </a:spcBef>
              <a:buSzPct val="100000"/>
              <a:defRPr sz="12000"/>
            </a:lvl6pPr>
            <a:lvl7pPr lvl="6" algn="ctr">
              <a:spcBef>
                <a:spcPts val="0"/>
              </a:spcBef>
              <a:buSzPct val="100000"/>
              <a:defRPr sz="12000"/>
            </a:lvl7pPr>
            <a:lvl8pPr lvl="7" algn="ctr">
              <a:spcBef>
                <a:spcPts val="0"/>
              </a:spcBef>
              <a:buSzPct val="100000"/>
              <a:defRPr sz="12000"/>
            </a:lvl8pPr>
            <a:lvl9pPr lvl="8" algn="ctr">
              <a:spcBef>
                <a:spcPts val="0"/>
              </a:spcBef>
              <a:buSzPct val="100000"/>
              <a:defRPr sz="12000"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spcBef>
                <a:spcPts val="0"/>
              </a:spcBef>
              <a:defRPr/>
            </a:lvl1pPr>
            <a:lvl2pPr lvl="1" algn="ctr">
              <a:spcBef>
                <a:spcPts val="0"/>
              </a:spcBef>
              <a:defRPr/>
            </a:lvl2pPr>
            <a:lvl3pPr lvl="2" algn="ctr">
              <a:spcBef>
                <a:spcPts val="0"/>
              </a:spcBef>
              <a:defRPr/>
            </a:lvl3pPr>
            <a:lvl4pPr lvl="3" algn="ctr">
              <a:spcBef>
                <a:spcPts val="0"/>
              </a:spcBef>
              <a:defRPr/>
            </a:lvl4pPr>
            <a:lvl5pPr lvl="4" algn="ctr">
              <a:spcBef>
                <a:spcPts val="0"/>
              </a:spcBef>
              <a:defRPr/>
            </a:lvl5pPr>
            <a:lvl6pPr lvl="5" algn="ctr">
              <a:spcBef>
                <a:spcPts val="0"/>
              </a:spcBef>
              <a:defRPr/>
            </a:lvl6pPr>
            <a:lvl7pPr lvl="6" algn="ctr">
              <a:spcBef>
                <a:spcPts val="0"/>
              </a:spcBef>
              <a:defRPr/>
            </a:lvl7pPr>
            <a:lvl8pPr lvl="7" algn="ctr">
              <a:spcBef>
                <a:spcPts val="0"/>
              </a:spcBef>
              <a:defRPr/>
            </a:lvl8pPr>
            <a:lvl9pPr lvl="8" algn="ctr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hape 14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 algn="ctr">
              <a:spcBef>
                <a:spcPts val="0"/>
              </a:spcBef>
              <a:buSzPct val="100000"/>
              <a:defRPr sz="3600"/>
            </a:lvl1pPr>
            <a:lvl2pPr lvl="1" algn="ctr">
              <a:spcBef>
                <a:spcPts val="0"/>
              </a:spcBef>
              <a:buSzPct val="100000"/>
              <a:defRPr sz="3600"/>
            </a:lvl2pPr>
            <a:lvl3pPr lvl="2" algn="ctr">
              <a:spcBef>
                <a:spcPts val="0"/>
              </a:spcBef>
              <a:buSzPct val="100000"/>
              <a:defRPr sz="3600"/>
            </a:lvl3pPr>
            <a:lvl4pPr lvl="3" algn="ctr">
              <a:spcBef>
                <a:spcPts val="0"/>
              </a:spcBef>
              <a:buSzPct val="100000"/>
              <a:defRPr sz="3600"/>
            </a:lvl4pPr>
            <a:lvl5pPr lvl="4" algn="ctr">
              <a:spcBef>
                <a:spcPts val="0"/>
              </a:spcBef>
              <a:buSzPct val="100000"/>
              <a:defRPr sz="3600"/>
            </a:lvl5pPr>
            <a:lvl6pPr lvl="5" algn="ctr">
              <a:spcBef>
                <a:spcPts val="0"/>
              </a:spcBef>
              <a:buSzPct val="100000"/>
              <a:defRPr sz="3600"/>
            </a:lvl6pPr>
            <a:lvl7pPr lvl="6" algn="ctr">
              <a:spcBef>
                <a:spcPts val="0"/>
              </a:spcBef>
              <a:buSzPct val="100000"/>
              <a:defRPr sz="3600"/>
            </a:lvl7pPr>
            <a:lvl8pPr lvl="7" algn="ctr">
              <a:spcBef>
                <a:spcPts val="0"/>
              </a:spcBef>
              <a:buSzPct val="100000"/>
              <a:defRPr sz="3600"/>
            </a:lvl8pPr>
            <a:lvl9pPr lvl="8" algn="ctr">
              <a:spcBef>
                <a:spcPts val="0"/>
              </a:spcBef>
              <a:buSzPct val="100000"/>
              <a:defRPr sz="3600"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hape 2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2" name="Shape 2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3" name="Shape 23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Shape 2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Shape 33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SzPct val="100000"/>
              <a:defRPr sz="4800"/>
            </a:lvl1pPr>
            <a:lvl2pPr lvl="1">
              <a:spcBef>
                <a:spcPts val="0"/>
              </a:spcBef>
              <a:buSzPct val="100000"/>
              <a:defRPr sz="4800"/>
            </a:lvl2pPr>
            <a:lvl3pPr lvl="2">
              <a:spcBef>
                <a:spcPts val="0"/>
              </a:spcBef>
              <a:buSzPct val="100000"/>
              <a:defRPr sz="4800"/>
            </a:lvl3pPr>
            <a:lvl4pPr lvl="3">
              <a:spcBef>
                <a:spcPts val="0"/>
              </a:spcBef>
              <a:buSzPct val="100000"/>
              <a:defRPr sz="4800"/>
            </a:lvl4pPr>
            <a:lvl5pPr lvl="4">
              <a:spcBef>
                <a:spcPts val="0"/>
              </a:spcBef>
              <a:buSzPct val="100000"/>
              <a:defRPr sz="4800"/>
            </a:lvl5pPr>
            <a:lvl6pPr lvl="5">
              <a:spcBef>
                <a:spcPts val="0"/>
              </a:spcBef>
              <a:buSzPct val="100000"/>
              <a:defRPr sz="4800"/>
            </a:lvl6pPr>
            <a:lvl7pPr lvl="6">
              <a:spcBef>
                <a:spcPts val="0"/>
              </a:spcBef>
              <a:buSzPct val="100000"/>
              <a:defRPr sz="4800"/>
            </a:lvl7pPr>
            <a:lvl8pPr lvl="7">
              <a:spcBef>
                <a:spcPts val="0"/>
              </a:spcBef>
              <a:buSzPct val="100000"/>
              <a:defRPr sz="4800"/>
            </a:lvl8pPr>
            <a:lvl9pPr lvl="8">
              <a:spcBef>
                <a:spcPts val="0"/>
              </a:spcBef>
              <a:buSzPct val="100000"/>
              <a:defRPr sz="4800"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lIns="91425" tIns="91425" rIns="91425" bIns="91425" anchor="b" anchorCtr="0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lIns="91425" tIns="91425" rIns="91425" bIns="91425" anchor="t" anchorCtr="0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en"/>
              <a:t>‹#›</a:t>
            </a:fld>
            <a:endParaRPr lang="e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defRPr sz="18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sldNum" idx="12"/>
          </p:nvPr>
        </p:nvSpPr>
        <p:spPr>
          <a:xfrm>
            <a:off x="8472457" y="4663216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en" sz="1000">
                <a:solidFill>
                  <a:schemeClr val="dk2"/>
                </a:solidFill>
              </a:rPr>
              <a:t>‹#›</a:t>
            </a:fld>
            <a:endParaRPr lang="en" sz="1000">
              <a:solidFill>
                <a:schemeClr val="dk2"/>
              </a:solidFill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.jp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1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cdc.noaa.gov/qclcd/QCLCD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4" Type="http://schemas.openxmlformats.org/officeDocument/2006/relationships/hyperlink" Target="http://137.99.85.41/weather/index.html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lIns="91425" tIns="91425" rIns="91425" bIns="91425" anchor="b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Spatially Distributed Hygrometer Measurements</a:t>
            </a:r>
          </a:p>
        </p:txBody>
      </p:sp>
      <p:sp>
        <p:nvSpPr>
          <p:cNvPr id="55" name="Shape 55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Lori Fomenko, Brandon Holland, Tara Walsh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Shape 114"/>
          <p:cNvSpPr txBox="1">
            <a:spLocks noGrp="1"/>
          </p:cNvSpPr>
          <p:nvPr>
            <p:ph type="title"/>
          </p:nvPr>
        </p:nvSpPr>
        <p:spPr>
          <a:xfrm>
            <a:off x="311700" y="144879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 dirty="0"/>
              <a:t>Data Analysis</a:t>
            </a:r>
          </a:p>
        </p:txBody>
      </p:sp>
      <p:sp>
        <p:nvSpPr>
          <p:cNvPr id="115" name="Shape 115"/>
          <p:cNvSpPr txBox="1">
            <a:spLocks noGrp="1"/>
          </p:cNvSpPr>
          <p:nvPr>
            <p:ph type="body" idx="1"/>
          </p:nvPr>
        </p:nvSpPr>
        <p:spPr>
          <a:xfrm>
            <a:off x="311700" y="724559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200" dirty="0"/>
              <a:t>ANOVA for station data showed no statistical difference in location.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200" dirty="0"/>
              <a:t>	Compared each experimental location to the nearest station.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200" dirty="0"/>
              <a:t>ANOVA comparing the experimental locations showed no statistical difference between locations.</a:t>
            </a:r>
          </a:p>
          <a:p>
            <a:pPr marL="914400" lvl="1" indent="-317500" rtl="0">
              <a:spcBef>
                <a:spcPts val="0"/>
              </a:spcBef>
              <a:buSzPct val="100000"/>
            </a:pPr>
            <a:r>
              <a:rPr lang="en" sz="1200" dirty="0"/>
              <a:t>ANOVA with and without data points taken before 7:00 pm or after 8:00 pm.</a:t>
            </a:r>
          </a:p>
          <a:p>
            <a:pPr marL="457200" lvl="0" indent="-317500" rtl="0">
              <a:spcBef>
                <a:spcPts val="0"/>
              </a:spcBef>
              <a:buSzPct val="100000"/>
            </a:pPr>
            <a:r>
              <a:rPr lang="en" sz="1200" dirty="0"/>
              <a:t>Paired t-test (alpha= 0.05):</a:t>
            </a:r>
          </a:p>
          <a:p>
            <a:pPr lvl="0" rtl="0">
              <a:spcBef>
                <a:spcPts val="0"/>
              </a:spcBef>
              <a:buNone/>
            </a:pPr>
            <a:endParaRPr sz="1400" dirty="0"/>
          </a:p>
        </p:txBody>
      </p:sp>
      <p:graphicFrame>
        <p:nvGraphicFramePr>
          <p:cNvPr id="116" name="Shape 116"/>
          <p:cNvGraphicFramePr/>
          <p:nvPr>
            <p:extLst>
              <p:ext uri="{D42A27DB-BD31-4B8C-83A1-F6EECF244321}">
                <p14:modId xmlns:p14="http://schemas.microsoft.com/office/powerpoint/2010/main" val="4181614255"/>
              </p:ext>
            </p:extLst>
          </p:nvPr>
        </p:nvGraphicFramePr>
        <p:xfrm>
          <a:off x="1383150" y="2879101"/>
          <a:ext cx="6377700" cy="1981050"/>
        </p:xfrm>
        <a:graphic>
          <a:graphicData uri="http://schemas.openxmlformats.org/drawingml/2006/table">
            <a:tbl>
              <a:tblPr>
                <a:noFill/>
                <a:tableStyleId>{890DC94E-F9BA-48E1-BA19-CE7DE12103B5}</a:tableStyleId>
              </a:tblPr>
              <a:tblGrid>
                <a:gridCol w="1594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5944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5944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5944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9621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Paired t-test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P value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RMSE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Mean bias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9621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All locations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8.0E-5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16.2%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9%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9621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Location A only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0.13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13.5%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5%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9621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Location B only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0.021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16.9%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10%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96210"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Location C only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0.005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/>
                        <a:t>17.9%</a:t>
                      </a: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lvl="0" rtl="0">
                        <a:spcBef>
                          <a:spcPts val="0"/>
                        </a:spcBef>
                        <a:buNone/>
                      </a:pPr>
                      <a:r>
                        <a:rPr lang="en" dirty="0"/>
                        <a:t>12%</a:t>
                      </a:r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Shape 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80437" y="695125"/>
            <a:ext cx="5983124" cy="375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6" name="Shape 1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47837" y="985837"/>
            <a:ext cx="5648325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Shape 1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8212" y="722712"/>
            <a:ext cx="6587574" cy="3698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6" name="Shape 1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7802" y="784640"/>
            <a:ext cx="6368399" cy="357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" name="Shape 1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94949" y="1076687"/>
            <a:ext cx="7354101" cy="2990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hape 1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5437" y="928687"/>
            <a:ext cx="5953125" cy="3286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Shape 1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976312"/>
            <a:ext cx="5943600" cy="31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Conclusion</a:t>
            </a:r>
          </a:p>
        </p:txBody>
      </p:sp>
      <p:sp>
        <p:nvSpPr>
          <p:cNvPr id="157" name="Shape 15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-Paired t-test comparison of all experimental data(excluding outliers) to nearest station data shows significant difference in RH values.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-Paired t-test for individual locations results in location A RH values statistically indifferent, while locations B and C result in significant difference in RH values. 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-Hygrometer measurements using this method may result in accurate results as demonstrated at location A.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-Future studies aimed at interpolating station data to get a better representative comparison of RH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hape 162" descr="57968-quotes-about-questions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95400" y="382050"/>
            <a:ext cx="5839200" cy="4379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 txBox="1">
            <a:spLocks noGrp="1"/>
          </p:cNvSpPr>
          <p:nvPr>
            <p:ph type="title"/>
          </p:nvPr>
        </p:nvSpPr>
        <p:spPr>
          <a:xfrm>
            <a:off x="311700" y="18235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buNone/>
            </a:pPr>
            <a:r>
              <a:rPr lang="en" dirty="0"/>
              <a:t>Introduction</a:t>
            </a:r>
          </a:p>
        </p:txBody>
      </p:sp>
      <p:sp>
        <p:nvSpPr>
          <p:cNvPr id="61" name="Shape 61"/>
          <p:cNvSpPr txBox="1">
            <a:spLocks noGrp="1"/>
          </p:cNvSpPr>
          <p:nvPr>
            <p:ph type="body" idx="1"/>
          </p:nvPr>
        </p:nvSpPr>
        <p:spPr>
          <a:xfrm>
            <a:off x="311700" y="755050"/>
            <a:ext cx="4476300" cy="413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sz="1300" dirty="0"/>
              <a:t>Measuring moisture content, movement, composition, etc. at any given time is one of the most difficult, yet essential aspects of Atmospheric Thermodynamics 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300" dirty="0"/>
              <a:t>Popular instruments used to measure relative humidity, directly or indirectly, include psychrometers and hygrometers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sz="1300" dirty="0"/>
              <a:t>Wet and Dry Bulb psychrometer is a type of hygrometer that uses two thermometers (pictured), in order to indirectly measure the relative humidity of the air</a:t>
            </a:r>
          </a:p>
          <a:p>
            <a:pPr marL="457200" lvl="0" indent="-228600">
              <a:spcBef>
                <a:spcPts val="0"/>
              </a:spcBef>
            </a:pPr>
            <a:r>
              <a:rPr lang="en" sz="1300" dirty="0"/>
              <a:t>By exposure to air particles through movement, a wet bulb temperature is recorded as water evaporates from damp cotton, and a dry bulb temperature is recorded that gauges the temperature of the air</a:t>
            </a:r>
          </a:p>
        </p:txBody>
      </p:sp>
      <p:pic>
        <p:nvPicPr>
          <p:cNvPr id="62" name="Shape 62" descr="IMG_20161204_191003.jpg"/>
          <p:cNvPicPr preferRelativeResize="0"/>
          <p:nvPr/>
        </p:nvPicPr>
        <p:blipFill rotWithShape="1">
          <a:blip r:embed="rId3">
            <a:alphaModFix/>
          </a:blip>
          <a:srcRect l="20499" r="22062" b="5820"/>
          <a:stretch/>
        </p:blipFill>
        <p:spPr>
          <a:xfrm>
            <a:off x="5269575" y="1251962"/>
            <a:ext cx="1471699" cy="3217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63" name="Shape 63" descr="IMG_20161204_191018.jpg"/>
          <p:cNvPicPr preferRelativeResize="0"/>
          <p:nvPr/>
        </p:nvPicPr>
        <p:blipFill rotWithShape="1">
          <a:blip r:embed="rId4">
            <a:alphaModFix/>
          </a:blip>
          <a:srcRect l="26733" r="23381" b="17857"/>
          <a:stretch/>
        </p:blipFill>
        <p:spPr>
          <a:xfrm>
            <a:off x="7222800" y="1245212"/>
            <a:ext cx="1471699" cy="323091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References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sp>
        <p:nvSpPr>
          <p:cNvPr id="168" name="Shape 16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1.</a:t>
            </a:r>
            <a:r>
              <a:rPr lang="en" sz="700">
                <a:solidFill>
                  <a:schemeClr val="dk1"/>
                </a:solidFill>
              </a:rPr>
              <a:t>              </a:t>
            </a:r>
            <a:r>
              <a:rPr lang="en" sz="1200">
                <a:solidFill>
                  <a:schemeClr val="dk1"/>
                </a:solidFill>
              </a:rPr>
              <a:t>Wallace J., and P. Hobbs, Atmospheric Science, An Introductory Survey, Academic-Press, 2006, 2</a:t>
            </a:r>
            <a:r>
              <a:rPr lang="en" sz="1200" baseline="30000">
                <a:solidFill>
                  <a:schemeClr val="dk1"/>
                </a:solidFill>
              </a:rPr>
              <a:t>nd</a:t>
            </a:r>
            <a:r>
              <a:rPr lang="en" sz="1200">
                <a:solidFill>
                  <a:schemeClr val="dk1"/>
                </a:solidFill>
              </a:rPr>
              <a:t> edition.</a:t>
            </a:r>
          </a:p>
          <a:p>
            <a:pPr lv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2.</a:t>
            </a:r>
            <a:r>
              <a:rPr lang="en" sz="700">
                <a:solidFill>
                  <a:schemeClr val="dk1"/>
                </a:solidFill>
              </a:rPr>
              <a:t>              </a:t>
            </a:r>
            <a:r>
              <a:rPr lang="en" sz="1200">
                <a:solidFill>
                  <a:schemeClr val="dk1"/>
                </a:solidFill>
              </a:rPr>
              <a:t>Dingman, S.L., Physical Hydrology, Second Edition, Waveland Press Inc., 2002.</a:t>
            </a:r>
          </a:p>
          <a:p>
            <a:pPr lvl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3.</a:t>
            </a:r>
            <a:r>
              <a:rPr lang="en" sz="700">
                <a:solidFill>
                  <a:schemeClr val="dk1"/>
                </a:solidFill>
              </a:rPr>
              <a:t>              </a:t>
            </a:r>
            <a:r>
              <a:rPr lang="en" sz="1200">
                <a:solidFill>
                  <a:schemeClr val="dk1"/>
                </a:solidFill>
              </a:rPr>
              <a:t>Chow, V.T., D.R. Maidment, and L.W. Mays, Applied Hydrology, McGraw-Hill, 1988.</a:t>
            </a:r>
          </a:p>
          <a:p>
            <a:pPr marL="0" lvl="0" indent="-6985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91666"/>
              <a:buFont typeface="Arial"/>
              <a:buNone/>
            </a:pPr>
            <a:r>
              <a:rPr lang="en" sz="1200">
                <a:solidFill>
                  <a:schemeClr val="dk1"/>
                </a:solidFill>
              </a:rPr>
              <a:t>4. 	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Wexler, Arnold, and W. G. Brombacher. </a:t>
            </a:r>
            <a:r>
              <a:rPr lang="en" sz="1200" i="1">
                <a:solidFill>
                  <a:srgbClr val="222222"/>
                </a:solidFill>
                <a:highlight>
                  <a:srgbClr val="FFFFFF"/>
                </a:highlight>
              </a:rPr>
              <a:t>Methods of measuring humidity and testing hygrometers</a:t>
            </a:r>
            <a:r>
              <a:rPr lang="en" sz="1200">
                <a:solidFill>
                  <a:srgbClr val="222222"/>
                </a:solidFill>
                <a:highlight>
                  <a:srgbClr val="FFFFFF"/>
                </a:highlight>
              </a:rPr>
              <a:t>. US Government  Printing Office, 1951.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Supplementary Slides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8" name="Shape 1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15300" y="641200"/>
            <a:ext cx="5713400" cy="386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hape 18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64064" y="582289"/>
            <a:ext cx="6415874" cy="397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hape 1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33537" y="919162"/>
            <a:ext cx="5876925" cy="330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" name="Shape 193"/>
          <p:cNvSpPr txBox="1">
            <a:spLocks noGrp="1"/>
          </p:cNvSpPr>
          <p:nvPr>
            <p:ph type="title"/>
          </p:nvPr>
        </p:nvSpPr>
        <p:spPr>
          <a:xfrm>
            <a:off x="311700" y="240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Data and Error Analysis</a:t>
            </a:r>
          </a:p>
        </p:txBody>
      </p:sp>
      <p:sp>
        <p:nvSpPr>
          <p:cNvPr id="194" name="Shape 194"/>
          <p:cNvSpPr txBox="1">
            <a:spLocks noGrp="1"/>
          </p:cNvSpPr>
          <p:nvPr>
            <p:ph type="body" idx="1"/>
          </p:nvPr>
        </p:nvSpPr>
        <p:spPr>
          <a:xfrm>
            <a:off x="311700" y="897375"/>
            <a:ext cx="8520600" cy="41439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3175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 dirty="0">
                <a:solidFill>
                  <a:srgbClr val="000000"/>
                </a:solidFill>
              </a:rPr>
              <a:t>We analyzed the results, and calculated the daily and overall sample mean and standard deviation for: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 dirty="0">
                <a:solidFill>
                  <a:srgbClr val="000000"/>
                </a:solidFill>
              </a:rPr>
              <a:t>Hygrometer measurements </a:t>
            </a:r>
            <a:r>
              <a:rPr lang="en" sz="1200" u="sng" dirty="0">
                <a:solidFill>
                  <a:srgbClr val="000000"/>
                </a:solidFill>
              </a:rPr>
              <a:t>only</a:t>
            </a:r>
            <a:r>
              <a:rPr lang="en" sz="1200" dirty="0">
                <a:solidFill>
                  <a:srgbClr val="000000"/>
                </a:solidFill>
              </a:rPr>
              <a:t> taken between 18:51 and 19:51, compared against UConn, and airport station hourly data recorded at 18:51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 dirty="0">
                <a:solidFill>
                  <a:schemeClr val="dk1"/>
                </a:solidFill>
              </a:rPr>
              <a:t>Hygrometer measurements </a:t>
            </a:r>
            <a:r>
              <a:rPr lang="en" sz="1200" u="sng" dirty="0">
                <a:solidFill>
                  <a:schemeClr val="dk1"/>
                </a:solidFill>
              </a:rPr>
              <a:t>only</a:t>
            </a:r>
            <a:r>
              <a:rPr lang="en" sz="1200" dirty="0">
                <a:solidFill>
                  <a:schemeClr val="dk1"/>
                </a:solidFill>
              </a:rPr>
              <a:t> taken after 19:51, compared against UConn, and airport station hourly data recorded at 19:51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 dirty="0">
                <a:solidFill>
                  <a:schemeClr val="dk1"/>
                </a:solidFill>
              </a:rPr>
              <a:t>All Hygrometer measurements, compared against UConn, and airport station hourly data recorded at 18:51 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 dirty="0">
                <a:solidFill>
                  <a:schemeClr val="dk1"/>
                </a:solidFill>
              </a:rPr>
              <a:t>All Hygrometer measurements, compared against UConn, and airport station hourly data recorded at 19:51 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 dirty="0">
                <a:solidFill>
                  <a:schemeClr val="dk1"/>
                </a:solidFill>
              </a:rPr>
              <a:t>All Hygrometer measurements (except an outlier measurement taken at 13:30), compared against UConn, and airport station hourly data recorded at 18:51 </a:t>
            </a:r>
          </a:p>
          <a:p>
            <a:pPr marL="914400" lvl="1" indent="-317500" rtl="0">
              <a:spcBef>
                <a:spcPts val="0"/>
              </a:spcBef>
              <a:buClr>
                <a:srgbClr val="000000"/>
              </a:buClr>
              <a:buSzPct val="100000"/>
            </a:pPr>
            <a:r>
              <a:rPr lang="en" sz="1200" dirty="0">
                <a:solidFill>
                  <a:schemeClr val="dk1"/>
                </a:solidFill>
              </a:rPr>
              <a:t>All Hygrometer measurements (except an outlier measurement taken at 13:30), compared against UConn, and airport station hourly data recorded at 18:51</a:t>
            </a: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Shape 199"/>
          <p:cNvSpPr txBox="1">
            <a:spLocks noGrp="1"/>
          </p:cNvSpPr>
          <p:nvPr>
            <p:ph type="title"/>
          </p:nvPr>
        </p:nvSpPr>
        <p:spPr>
          <a:xfrm>
            <a:off x="311700" y="2406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en"/>
              <a:t>Data and Error Analysis</a:t>
            </a:r>
          </a:p>
        </p:txBody>
      </p:sp>
      <p:sp>
        <p:nvSpPr>
          <p:cNvPr id="200" name="Shape 200"/>
          <p:cNvSpPr txBox="1">
            <a:spLocks noGrp="1"/>
          </p:cNvSpPr>
          <p:nvPr>
            <p:ph type="body" idx="1"/>
          </p:nvPr>
        </p:nvSpPr>
        <p:spPr>
          <a:xfrm>
            <a:off x="311700" y="813325"/>
            <a:ext cx="8520600" cy="1702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914400" lvl="1" indent="-228600" rtl="0">
              <a:spcBef>
                <a:spcPts val="0"/>
              </a:spcBef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All Hygrometer measurements (except an outlier measurement taken at 13:30 and measurements where the Wet Bulb T &gt; Dry Bulb T), compared against UConn, and airport station hourly data recorded at 18:51 </a:t>
            </a:r>
          </a:p>
          <a:p>
            <a:pPr marL="914400" lvl="1" indent="-228600" rtl="0">
              <a:spcBef>
                <a:spcPts val="0"/>
              </a:spcBef>
              <a:buClr>
                <a:schemeClr val="dk1"/>
              </a:buClr>
            </a:pPr>
            <a:r>
              <a:rPr lang="en" dirty="0">
                <a:solidFill>
                  <a:schemeClr val="dk1"/>
                </a:solidFill>
              </a:rPr>
              <a:t>All Hygrometer measurements (except an outlier measurement taken at 13:30 and measurements where the Wet Bulb T &gt; Dry Bulb T), compared against UConn, and airport station hourly data recorded at 18:51</a:t>
            </a:r>
          </a:p>
          <a:p>
            <a:pPr marL="91440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  <a:p>
            <a:pPr marL="0" lvl="0" indent="0" rtl="0">
              <a:spcBef>
                <a:spcPts val="0"/>
              </a:spcBef>
              <a:buNone/>
            </a:pPr>
            <a:endParaRPr dirty="0">
              <a:solidFill>
                <a:schemeClr val="dk1"/>
              </a:solidFill>
            </a:endParaRPr>
          </a:p>
        </p:txBody>
      </p:sp>
      <p:pic>
        <p:nvPicPr>
          <p:cNvPr id="201" name="Shape 20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33250" y="2599887"/>
            <a:ext cx="5477500" cy="2404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hape 2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187" y="928687"/>
            <a:ext cx="5943600" cy="3286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1" name="Shape 2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00200" y="985837"/>
            <a:ext cx="5943600" cy="3171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Shape 2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82475" y="895500"/>
            <a:ext cx="5779049" cy="335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311700" y="1601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Methodology and Data Collection</a:t>
            </a:r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>
            <a:off x="311700" y="795225"/>
            <a:ext cx="8520600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>
              <a:spcBef>
                <a:spcPts val="0"/>
              </a:spcBef>
            </a:pPr>
            <a:r>
              <a:rPr lang="en"/>
              <a:t>Measurements taken after sunset, night temperatures, cooling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Timed 5 minute measurement rather than continuous to ensure wet bulb stays wet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Measurements taken between 7pm and 9pm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Calibration required for more accurate measurements. Allow hygrometer to adjust to outdoor temperature for 15-20 minutes.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/>
              <a:t>Sources used for data comparison: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Quality Controlled Local Climatological Data (QCLCD) (Version 2.5.11)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/>
              <a:t>Monthly Data with hourly measurements for the state of Connecticut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/>
              <a:t>If hygrometer measurement was taken after 18:51 but before 19:51, the values for 18:51 were used. If measurement was taken after 19:51, the values from the 19:51 readings were used. 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/>
              <a:t>Downloaded in .txt format for Oct. and Nov. from </a:t>
            </a:r>
            <a:r>
              <a:rPr lang="en" u="sng">
                <a:solidFill>
                  <a:schemeClr val="accent5"/>
                </a:solidFill>
                <a:hlinkClick r:id="rId3"/>
              </a:rPr>
              <a:t>https://www.ncdc.noaa.gov/qclcd/QCLCD</a:t>
            </a:r>
          </a:p>
          <a:p>
            <a:pPr marL="914400" lvl="1" indent="-228600" rtl="0">
              <a:spcBef>
                <a:spcPts val="0"/>
              </a:spcBef>
            </a:pPr>
            <a:r>
              <a:rPr lang="en"/>
              <a:t>UConn weather station data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/>
              <a:t>Daily Archive Records for T and Humidity with measurements recorded every five minutes throughout the course of the day</a:t>
            </a:r>
          </a:p>
          <a:p>
            <a:pPr marL="1371600" lvl="2" indent="-228600" rtl="0">
              <a:spcBef>
                <a:spcPts val="0"/>
              </a:spcBef>
            </a:pPr>
            <a:r>
              <a:rPr lang="en"/>
              <a:t>An average representative value was taken for each day based on the times of measurement for the hygrometers</a:t>
            </a:r>
          </a:p>
          <a:p>
            <a:pPr marL="1371600" lvl="2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pPr>
            <a:r>
              <a:rPr lang="en" u="sng">
                <a:solidFill>
                  <a:schemeClr val="accent5"/>
                </a:solidFill>
                <a:hlinkClick r:id="rId4"/>
              </a:rPr>
              <a:t>http://137.99.85.41/weather/index.html</a:t>
            </a:r>
          </a:p>
          <a:p>
            <a:pPr lvl="0" rtl="0">
              <a:spcBef>
                <a:spcPts val="0"/>
              </a:spcBef>
              <a:buNone/>
            </a:pP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1" name="Shape 221"/>
          <p:cNvPicPr preferRelativeResize="0"/>
          <p:nvPr/>
        </p:nvPicPr>
        <p:blipFill rotWithShape="1">
          <a:blip r:embed="rId3">
            <a:alphaModFix/>
          </a:blip>
          <a:srcRect t="41316" b="2698"/>
          <a:stretch/>
        </p:blipFill>
        <p:spPr>
          <a:xfrm>
            <a:off x="729387" y="377225"/>
            <a:ext cx="7685224" cy="438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Shape 2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2400"/>
            <a:ext cx="8645230" cy="48386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31" name="Shape 231"/>
          <p:cNvGraphicFramePr/>
          <p:nvPr/>
        </p:nvGraphicFramePr>
        <p:xfrm>
          <a:off x="3009900" y="1873250"/>
          <a:ext cx="3124200" cy="1397000"/>
        </p:xfrm>
        <a:graphic>
          <a:graphicData uri="http://schemas.openxmlformats.org/drawingml/2006/table">
            <a:tbl>
              <a:tblPr>
                <a:noFill/>
                <a:tableStyleId>{E75A0D41-A4AA-4268-8B16-A9A46C5782B7}</a:tableStyleId>
              </a:tblPr>
              <a:tblGrid>
                <a:gridCol w="11620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62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79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Reference Station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Coordinates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HFD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Lat. = 41.736, Long. = -72.650 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BDL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Lat. = 41.937, Long. = -72.681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WDH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Lat. = 41.741, Long. = -72.183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9400"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UConn</a:t>
                      </a:r>
                    </a:p>
                  </a:txBody>
                  <a:tcPr marL="63500" marR="63500" marT="63500" marB="63500"/>
                </a:tc>
                <a:tc>
                  <a:txBody>
                    <a:bodyPr/>
                    <a:lstStyle/>
                    <a:p>
                      <a:pPr lvl="0" algn="ctr" rtl="0">
                        <a:spcBef>
                          <a:spcPts val="0"/>
                        </a:spcBef>
                        <a:buNone/>
                      </a:pPr>
                      <a:r>
                        <a:rPr lang="en" sz="1000">
                          <a:latin typeface="Times New Roman"/>
                          <a:ea typeface="Times New Roman"/>
                          <a:cs typeface="Times New Roman"/>
                          <a:sym typeface="Times New Roman"/>
                        </a:rPr>
                        <a:t>Lat. = 41.815, Long. = -72.240</a:t>
                      </a:r>
                    </a:p>
                  </a:txBody>
                  <a:tcPr marL="63500" marR="63500" marT="63500" marB="63500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>
            <a:off x="311700" y="99700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Spatial Distribution of Hygrometers</a:t>
            </a:r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>
            <a:off x="113570" y="807274"/>
            <a:ext cx="3745200" cy="3832825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marL="457200" lvl="0" indent="-228600" rtl="0">
              <a:spcBef>
                <a:spcPts val="0"/>
              </a:spcBef>
            </a:pPr>
            <a:r>
              <a:rPr lang="en" dirty="0"/>
              <a:t>3 Locations</a:t>
            </a:r>
          </a:p>
          <a:p>
            <a:pPr marL="914400" lvl="1" indent="-304800" rtl="0">
              <a:spcBef>
                <a:spcPts val="0"/>
              </a:spcBef>
              <a:buSzPct val="100000"/>
            </a:pPr>
            <a:r>
              <a:rPr lang="en" sz="1200" dirty="0"/>
              <a:t>A : 43 </a:t>
            </a:r>
            <a:r>
              <a:rPr lang="en" dirty="0"/>
              <a:t>Pinewoods Ln, </a:t>
            </a:r>
            <a:r>
              <a:rPr lang="en" sz="1200" dirty="0"/>
              <a:t>Mansfield Center</a:t>
            </a:r>
          </a:p>
          <a:p>
            <a:pPr marL="914400" lvl="1" indent="-304800" rtl="0">
              <a:spcBef>
                <a:spcPts val="0"/>
              </a:spcBef>
              <a:buSzPct val="100000"/>
            </a:pPr>
            <a:r>
              <a:rPr lang="en" sz="1200" dirty="0"/>
              <a:t>B : 169 Vernon Ave, Vernon</a:t>
            </a:r>
          </a:p>
          <a:p>
            <a:pPr marL="914400" lvl="1" indent="-304800" rtl="0">
              <a:spcBef>
                <a:spcPts val="0"/>
              </a:spcBef>
              <a:buSzPct val="100000"/>
            </a:pPr>
            <a:r>
              <a:rPr lang="en" sz="1200" dirty="0"/>
              <a:t>C : 70 Pinney </a:t>
            </a:r>
            <a:r>
              <a:rPr lang="en" dirty="0"/>
              <a:t>Hill Rd, </a:t>
            </a:r>
            <a:r>
              <a:rPr lang="en" sz="1200" dirty="0"/>
              <a:t>Willington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Distance from A → B = 31.3 km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Distance from B → C = 18.4 km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Distance from C → A = 15.8 km</a:t>
            </a:r>
          </a:p>
          <a:p>
            <a:pPr marL="457200" lvl="0" indent="-228600" rtl="0">
              <a:spcBef>
                <a:spcPts val="0"/>
              </a:spcBef>
            </a:pPr>
            <a:r>
              <a:rPr lang="en" dirty="0"/>
              <a:t>Area enclosed by ABC = 108 sq. km</a:t>
            </a:r>
          </a:p>
          <a:p>
            <a:pPr marL="457200" lvl="0" indent="0" rtl="0"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76" name="Shape 76"/>
          <p:cNvSpPr txBox="1">
            <a:spLocks noGrp="1"/>
          </p:cNvSpPr>
          <p:nvPr>
            <p:ph type="body" idx="2"/>
          </p:nvPr>
        </p:nvSpPr>
        <p:spPr>
          <a:xfrm>
            <a:off x="4152425" y="4640100"/>
            <a:ext cx="4624200" cy="3921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Spatial Distribution of Hygrometer Station Locations</a:t>
            </a:r>
          </a:p>
        </p:txBody>
      </p:sp>
      <p:pic>
        <p:nvPicPr>
          <p:cNvPr id="77" name="Shape 77"/>
          <p:cNvPicPr preferRelativeResize="0"/>
          <p:nvPr/>
        </p:nvPicPr>
        <p:blipFill rotWithShape="1">
          <a:blip r:embed="rId3">
            <a:alphaModFix/>
          </a:blip>
          <a:srcRect l="21062" t="23316" r="24959" b="25561"/>
          <a:stretch/>
        </p:blipFill>
        <p:spPr>
          <a:xfrm>
            <a:off x="3953299" y="807275"/>
            <a:ext cx="5022427" cy="3832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 txBox="1">
            <a:spLocks noGrp="1"/>
          </p:cNvSpPr>
          <p:nvPr>
            <p:ph type="title"/>
          </p:nvPr>
        </p:nvSpPr>
        <p:spPr>
          <a:xfrm>
            <a:off x="244475" y="153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>
              <a:spcBef>
                <a:spcPts val="0"/>
              </a:spcBef>
              <a:buNone/>
            </a:pPr>
            <a:r>
              <a:rPr lang="en"/>
              <a:t>Spatial Distribution of Weather Stations</a:t>
            </a:r>
          </a:p>
        </p:txBody>
      </p:sp>
      <p:sp>
        <p:nvSpPr>
          <p:cNvPr id="83" name="Shape 83"/>
          <p:cNvSpPr txBox="1">
            <a:spLocks noGrp="1"/>
          </p:cNvSpPr>
          <p:nvPr>
            <p:ph type="body" idx="2"/>
          </p:nvPr>
        </p:nvSpPr>
        <p:spPr>
          <a:xfrm>
            <a:off x="5515575" y="1918525"/>
            <a:ext cx="3628500" cy="16785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Windham → UConn : 12.78 km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UConn → Bradley: 52.39 km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Bradley → Brainard: 30.23 km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Brainard → Windham: 51.99 km</a:t>
            </a:r>
          </a:p>
          <a:p>
            <a:pPr lvl="0">
              <a:spcBef>
                <a:spcPts val="0"/>
              </a:spcBef>
              <a:buNone/>
            </a:pPr>
            <a:r>
              <a:rPr lang="en"/>
              <a:t>Station Network Area Coverage: 998 km^2</a:t>
            </a:r>
          </a:p>
          <a:p>
            <a:pPr lvl="0">
              <a:spcBef>
                <a:spcPts val="0"/>
              </a:spcBef>
              <a:buNone/>
            </a:pPr>
            <a:endParaRPr/>
          </a:p>
        </p:txBody>
      </p:sp>
      <p:pic>
        <p:nvPicPr>
          <p:cNvPr id="84" name="Shape 84"/>
          <p:cNvPicPr preferRelativeResize="0"/>
          <p:nvPr/>
        </p:nvPicPr>
        <p:blipFill rotWithShape="1">
          <a:blip r:embed="rId3">
            <a:alphaModFix/>
          </a:blip>
          <a:srcRect l="22261" t="17871" r="9282" b="17445"/>
          <a:stretch/>
        </p:blipFill>
        <p:spPr>
          <a:xfrm>
            <a:off x="244437" y="897387"/>
            <a:ext cx="5225774" cy="3720824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Shape 85"/>
          <p:cNvSpPr txBox="1">
            <a:spLocks noGrp="1"/>
          </p:cNvSpPr>
          <p:nvPr>
            <p:ph type="body" idx="2"/>
          </p:nvPr>
        </p:nvSpPr>
        <p:spPr>
          <a:xfrm>
            <a:off x="244475" y="4618200"/>
            <a:ext cx="5225700" cy="4164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Spatial Distribution of Meteorological Station Locations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>
            <a:spLocks noGrp="1"/>
          </p:cNvSpPr>
          <p:nvPr>
            <p:ph type="title"/>
          </p:nvPr>
        </p:nvSpPr>
        <p:spPr>
          <a:xfrm>
            <a:off x="244475" y="15367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 algn="ctr" rtl="0">
              <a:spcBef>
                <a:spcPts val="0"/>
              </a:spcBef>
              <a:buNone/>
            </a:pPr>
            <a:r>
              <a:rPr lang="en"/>
              <a:t>Spatial Distribution of All Stations</a:t>
            </a:r>
          </a:p>
        </p:txBody>
      </p:sp>
      <p:sp>
        <p:nvSpPr>
          <p:cNvPr id="91" name="Shape 91"/>
          <p:cNvSpPr txBox="1">
            <a:spLocks noGrp="1"/>
          </p:cNvSpPr>
          <p:nvPr>
            <p:ph type="body" idx="2"/>
          </p:nvPr>
        </p:nvSpPr>
        <p:spPr>
          <a:xfrm>
            <a:off x="5541275" y="1477000"/>
            <a:ext cx="3432600" cy="2816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UConn Weather Station is the closest for Stations B (Pinney Hill Rd) and C (Vernon Ave)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 → UConn = 23.97 km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 → UConn = 7.28 km</a:t>
            </a:r>
          </a:p>
          <a:p>
            <a:pPr lv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lvl="0" rtl="0">
              <a:spcBef>
                <a:spcPts val="0"/>
              </a:spcBef>
              <a:buNone/>
            </a:pPr>
            <a:r>
              <a:rPr lang="en"/>
              <a:t>The Willimantic Windham station is nearest to Station A (Pine Woods Ln)</a:t>
            </a:r>
          </a:p>
          <a:p>
            <a:pPr lvl="0" rtl="0">
              <a:spcBef>
                <a:spcPts val="0"/>
              </a:spcBef>
              <a:buNone/>
            </a:pPr>
            <a:r>
              <a:rPr lang="en"/>
              <a:t>A → Windham = 4.71 km</a:t>
            </a:r>
          </a:p>
        </p:txBody>
      </p:sp>
      <p:pic>
        <p:nvPicPr>
          <p:cNvPr id="92" name="Shape 92"/>
          <p:cNvPicPr preferRelativeResize="0"/>
          <p:nvPr/>
        </p:nvPicPr>
        <p:blipFill rotWithShape="1">
          <a:blip r:embed="rId3">
            <a:alphaModFix/>
          </a:blip>
          <a:srcRect l="22261" t="17871" r="9282" b="17445"/>
          <a:stretch/>
        </p:blipFill>
        <p:spPr>
          <a:xfrm>
            <a:off x="244475" y="838449"/>
            <a:ext cx="5225774" cy="4093823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Shape 93"/>
          <p:cNvPicPr preferRelativeResize="0"/>
          <p:nvPr/>
        </p:nvPicPr>
        <p:blipFill rotWithShape="1">
          <a:blip r:embed="rId4">
            <a:alphaModFix/>
          </a:blip>
          <a:srcRect l="21073" t="18842" r="4488" b="14738"/>
          <a:stretch/>
        </p:blipFill>
        <p:spPr>
          <a:xfrm>
            <a:off x="244475" y="838450"/>
            <a:ext cx="5225774" cy="4093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Shape 9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1062" y="898625"/>
            <a:ext cx="6101875" cy="3827749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Shape 99"/>
          <p:cNvSpPr txBox="1">
            <a:spLocks noGrp="1"/>
          </p:cNvSpPr>
          <p:nvPr>
            <p:ph type="title"/>
          </p:nvPr>
        </p:nvSpPr>
        <p:spPr>
          <a:xfrm>
            <a:off x="311700" y="116725"/>
            <a:ext cx="8520600" cy="5727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en"/>
              <a:t>Results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Shape 10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525" y="590575"/>
            <a:ext cx="6384949" cy="3962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9" name="Shape 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87100" y="533212"/>
            <a:ext cx="6569800" cy="4077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-light-2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1137</Words>
  <Application>Microsoft Office PowerPoint</Application>
  <PresentationFormat>On-screen Show (16:9)</PresentationFormat>
  <Paragraphs>121</Paragraphs>
  <Slides>32</Slides>
  <Notes>32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32</vt:i4>
      </vt:variant>
    </vt:vector>
  </HeadingPairs>
  <TitlesOfParts>
    <vt:vector size="35" baseType="lpstr">
      <vt:lpstr>Arial</vt:lpstr>
      <vt:lpstr>Times New Roman</vt:lpstr>
      <vt:lpstr>simple-light-2</vt:lpstr>
      <vt:lpstr>Spatially Distributed Hygrometer Measurements</vt:lpstr>
      <vt:lpstr>Introduction</vt:lpstr>
      <vt:lpstr>Methodology and Data Collection</vt:lpstr>
      <vt:lpstr>Spatial Distribution of Hygrometers</vt:lpstr>
      <vt:lpstr>Spatial Distribution of Weather Stations</vt:lpstr>
      <vt:lpstr>Spatial Distribution of All Stations</vt:lpstr>
      <vt:lpstr>Results</vt:lpstr>
      <vt:lpstr>PowerPoint Presentation</vt:lpstr>
      <vt:lpstr>PowerPoint Presentation</vt:lpstr>
      <vt:lpstr>Data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PowerPoint Presentation</vt:lpstr>
      <vt:lpstr>References </vt:lpstr>
      <vt:lpstr>Supplementary Slides</vt:lpstr>
      <vt:lpstr>PowerPoint Presentation</vt:lpstr>
      <vt:lpstr>PowerPoint Presentation</vt:lpstr>
      <vt:lpstr>PowerPoint Presentation</vt:lpstr>
      <vt:lpstr>Data and Error Analysis</vt:lpstr>
      <vt:lpstr>Data and Error Analysis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Spatially Distributed Hygrometer Measurements</dc:title>
  <dc:creator>Lori Fomenko</dc:creator>
  <cp:lastModifiedBy>Lori Fomenko</cp:lastModifiedBy>
  <cp:revision>1</cp:revision>
  <dcterms:modified xsi:type="dcterms:W3CDTF">2016-12-06T22:12:14Z</dcterms:modified>
</cp:coreProperties>
</file>